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58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63" r:id="rId15"/>
  </p:sldIdLst>
  <p:sldSz cx="7559675" cy="1069213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6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jpe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image" Target="../media/image48.jpeg"/><Relationship Id="rId10" Type="http://schemas.openxmlformats.org/officeDocument/2006/relationships/image" Target="../media/image47.jpeg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jpeg"/><Relationship Id="rId8" Type="http://schemas.openxmlformats.org/officeDocument/2006/relationships/image" Target="../media/image55.jpeg"/><Relationship Id="rId7" Type="http://schemas.openxmlformats.org/officeDocument/2006/relationships/image" Target="../media/image54.pn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image" Target="../media/image49.jpeg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image" Target="../media/image59.png"/><Relationship Id="rId14" Type="http://schemas.openxmlformats.org/officeDocument/2006/relationships/tags" Target="../tags/tag15.xml"/><Relationship Id="rId13" Type="http://schemas.openxmlformats.org/officeDocument/2006/relationships/image" Target="../media/image58.png"/><Relationship Id="rId12" Type="http://schemas.openxmlformats.org/officeDocument/2006/relationships/tags" Target="../tags/tag14.xml"/><Relationship Id="rId11" Type="http://schemas.openxmlformats.org/officeDocument/2006/relationships/image" Target="../media/image57.png"/><Relationship Id="rId10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3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4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26.emf"/><Relationship Id="rId13" Type="http://schemas.openxmlformats.org/officeDocument/2006/relationships/tags" Target="../tags/tag5.xml"/><Relationship Id="rId12" Type="http://schemas.openxmlformats.org/officeDocument/2006/relationships/image" Target="../media/image25.jpe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8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589406" y="8100059"/>
          <a:ext cx="6381115" cy="1000125"/>
        </p:xfrm>
        <a:graphic>
          <a:graphicData uri="http://schemas.openxmlformats.org/drawingml/2006/table">
            <a:tbl>
              <a:tblPr/>
              <a:tblGrid>
                <a:gridCol w="1278255"/>
                <a:gridCol w="1447165"/>
                <a:gridCol w="1102360"/>
                <a:gridCol w="1275080"/>
                <a:gridCol w="1278255"/>
              </a:tblGrid>
              <a:tr h="5003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marL="227330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版本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/Revision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0414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修订人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/Changed By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0" algn="l" rtl="0" eaLnBrk="0">
                        <a:lnSpc>
                          <a:spcPct val="95000"/>
                        </a:lnSpc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日期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/Date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11620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/Description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32448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页码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/Page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554355" algn="l" rtl="0" eaLnBrk="0">
                        <a:lnSpc>
                          <a:spcPct val="7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R0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1000" dirty="0"/>
                    </a:p>
                    <a:p>
                      <a:pPr marL="57848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卢峻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36220" algn="l" rtl="0" eaLnBrk="0">
                        <a:lnSpc>
                          <a:spcPct val="77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2023-01-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40995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首次建立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595756" y="6004559"/>
          <a:ext cx="6368414" cy="906145"/>
        </p:xfrm>
        <a:graphic>
          <a:graphicData uri="http://schemas.openxmlformats.org/drawingml/2006/table">
            <a:tbl>
              <a:tblPr/>
              <a:tblGrid>
                <a:gridCol w="2124075"/>
                <a:gridCol w="2120264"/>
                <a:gridCol w="2124075"/>
              </a:tblGrid>
              <a:tr h="4845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99415" algn="l" rtl="0" eaLnBrk="0">
                        <a:lnSpc>
                          <a:spcPct val="91000"/>
                        </a:lnSpc>
                      </a:pP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制定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Prepared by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408940" algn="l" rtl="0" eaLnBrk="0">
                        <a:lnSpc>
                          <a:spcPct val="91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审核</a:t>
                      </a:r>
                      <a:r>
                        <a:rPr sz="15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Checked by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9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360045" algn="l" rtl="0" eaLnBrk="0">
                        <a:lnSpc>
                          <a:spcPct val="91000"/>
                        </a:lnSpc>
                      </a:pP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批准</a:t>
                      </a:r>
                      <a:r>
                        <a:rPr sz="15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5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Approved by</a:t>
                      </a:r>
                      <a:endParaRPr lang="en-US" altLang="en-US" sz="15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89408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卢峻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798830" algn="l" rtl="0" eaLnBrk="0">
                        <a:lnSpc>
                          <a:spcPct val="95000"/>
                        </a:lnSpc>
                      </a:pPr>
                      <a:r>
                        <a:rPr sz="14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任建平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8985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4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陆华</a:t>
                      </a:r>
                      <a:endParaRPr lang="en-US" altLang="en-US" sz="14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6"/>
          <p:cNvSpPr/>
          <p:nvPr/>
        </p:nvSpPr>
        <p:spPr>
          <a:xfrm>
            <a:off x="1164594" y="4070163"/>
            <a:ext cx="3039745" cy="296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3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文件编号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/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Document NO.</a:t>
            </a:r>
            <a:r>
              <a:rPr sz="1400" kern="0" spc="-1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QK-10KW</a:t>
            </a:r>
            <a:endParaRPr lang="en-US" altLang="en-US" sz="1400" dirty="0"/>
          </a:p>
        </p:txBody>
      </p:sp>
      <p:sp>
        <p:nvSpPr>
          <p:cNvPr id="8" name="textbox 8"/>
          <p:cNvSpPr/>
          <p:nvPr/>
        </p:nvSpPr>
        <p:spPr>
          <a:xfrm>
            <a:off x="2380432" y="1678355"/>
            <a:ext cx="2536189" cy="3714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23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 体</a:t>
            </a:r>
            <a:r>
              <a:rPr sz="23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动</a:t>
            </a:r>
            <a:r>
              <a:rPr sz="2300" kern="0" spc="3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3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 源</a:t>
            </a:r>
            <a:endParaRPr lang="en-US" altLang="en-US" sz="2300" dirty="0"/>
          </a:p>
        </p:txBody>
      </p:sp>
      <p:sp>
        <p:nvSpPr>
          <p:cNvPr id="10" name="textbox 10"/>
          <p:cNvSpPr/>
          <p:nvPr/>
        </p:nvSpPr>
        <p:spPr>
          <a:xfrm>
            <a:off x="717550" y="3277870"/>
            <a:ext cx="2437765" cy="296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lang="en-US" sz="1400" kern="0" spc="-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客户名称</a:t>
            </a:r>
            <a:r>
              <a:rPr sz="1500" kern="0" spc="-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/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Customer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   </a:t>
            </a:r>
            <a:r>
              <a:rPr sz="1400" kern="0" spc="-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1400" dirty="0"/>
          </a:p>
        </p:txBody>
      </p:sp>
      <p:sp>
        <p:nvSpPr>
          <p:cNvPr id="12" name="textbox 12"/>
          <p:cNvSpPr/>
          <p:nvPr/>
        </p:nvSpPr>
        <p:spPr>
          <a:xfrm>
            <a:off x="1166021" y="4862643"/>
            <a:ext cx="1551939" cy="296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35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发行日期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/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Issue Date</a:t>
            </a:r>
            <a:endParaRPr lang="en-US" altLang="en-US" sz="1400" dirty="0"/>
          </a:p>
        </p:txBody>
      </p:sp>
      <p:sp>
        <p:nvSpPr>
          <p:cNvPr id="14" name="textbox 14"/>
          <p:cNvSpPr/>
          <p:nvPr/>
        </p:nvSpPr>
        <p:spPr>
          <a:xfrm>
            <a:off x="718158" y="7404367"/>
            <a:ext cx="2155189" cy="228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algn="r" rtl="0" eaLnBrk="0">
              <a:lnSpc>
                <a:spcPct val="95000"/>
              </a:lnSpc>
            </a:pP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修订记录/</a:t>
            </a:r>
            <a:r>
              <a:rPr sz="1400" kern="0" spc="-5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Revised 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Records</a:t>
            </a:r>
            <a:r>
              <a:rPr sz="1400" kern="0" spc="-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en-US" sz="1400" dirty="0"/>
          </a:p>
        </p:txBody>
      </p:sp>
      <p:sp>
        <p:nvSpPr>
          <p:cNvPr id="16" name="textbox 16"/>
          <p:cNvSpPr/>
          <p:nvPr/>
        </p:nvSpPr>
        <p:spPr>
          <a:xfrm>
            <a:off x="1168400" y="2485390"/>
            <a:ext cx="2147570" cy="296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135"/>
              </a:lnSpc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</a:t>
            </a:r>
            <a:r>
              <a:rPr sz="1500" kern="0" spc="-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Model</a:t>
            </a:r>
            <a:endParaRPr lang="en-US" altLang="en-US" sz="1400" dirty="0"/>
          </a:p>
        </p:txBody>
      </p:sp>
      <p:sp>
        <p:nvSpPr>
          <p:cNvPr id="18" name="textbox 18"/>
          <p:cNvSpPr/>
          <p:nvPr/>
        </p:nvSpPr>
        <p:spPr>
          <a:xfrm>
            <a:off x="3068272" y="4917199"/>
            <a:ext cx="898525" cy="2438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715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2023.11/1</a:t>
            </a:r>
            <a:endParaRPr lang="en-US" altLang="en-US" sz="1400" dirty="0"/>
          </a:p>
        </p:txBody>
      </p:sp>
      <p:sp>
        <p:nvSpPr>
          <p:cNvPr id="20" name="textbox 20"/>
          <p:cNvSpPr/>
          <p:nvPr/>
        </p:nvSpPr>
        <p:spPr>
          <a:xfrm>
            <a:off x="3943017" y="2570629"/>
            <a:ext cx="480059" cy="190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7000"/>
              </a:lnSpc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10KW</a:t>
            </a:r>
            <a:endParaRPr lang="en-US" altLang="en-US" sz="1400" dirty="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22594" y="5426021"/>
            <a:ext cx="3026904" cy="114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22772" y="3841774"/>
            <a:ext cx="3026728" cy="71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122772" y="3049307"/>
            <a:ext cx="3026726" cy="7137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22772" y="4634254"/>
            <a:ext cx="3026726" cy="7137"/>
          </a:xfrm>
          <a:prstGeom prst="rect">
            <a:avLst/>
          </a:prstGeom>
        </p:spPr>
      </p:pic>
      <p:sp>
        <p:nvSpPr>
          <p:cNvPr id="30" name="textbox 30"/>
          <p:cNvSpPr/>
          <p:nvPr/>
        </p:nvSpPr>
        <p:spPr>
          <a:xfrm>
            <a:off x="3053032" y="2539759"/>
            <a:ext cx="51435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405"/>
              </a:lnSpc>
            </a:pPr>
            <a:r>
              <a:rPr sz="4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endParaRPr lang="en-US" altLang="en-US" sz="400" dirty="0"/>
          </a:p>
        </p:txBody>
      </p:sp>
      <p:sp>
        <p:nvSpPr>
          <p:cNvPr id="32" name="textbox 32"/>
          <p:cNvSpPr/>
          <p:nvPr/>
        </p:nvSpPr>
        <p:spPr>
          <a:xfrm>
            <a:off x="3747579" y="9808019"/>
            <a:ext cx="73660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812800" y="238760"/>
          <a:ext cx="5999480" cy="8638540"/>
        </p:xfrm>
        <a:graphic>
          <a:graphicData uri="http://schemas.openxmlformats.org/drawingml/2006/table">
            <a:tbl>
              <a:tblPr/>
              <a:tblGrid>
                <a:gridCol w="554355"/>
                <a:gridCol w="1695450"/>
                <a:gridCol w="1748790"/>
                <a:gridCol w="2000885"/>
              </a:tblGrid>
              <a:tr h="6584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背景灯控制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背景灯开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【默认】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背景灯关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优先供电源中断时蜂鸣器会鸣叫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报警开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报警关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2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过载旁路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: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当选择过载旁路时，当电池模式过载发生时，逆变器将转换到旁路。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旁路关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旁路开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8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记录故障代码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可记录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不记录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【默认】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均充电压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(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恒压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7.2KW/8.2KW/10.2KW默认设置:56.4V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611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如果在程序5中选择自定义，则可以设置该程序。7.2KW/8.2KW/10.2KW车型设置范围为48.0V至61.0V。每次点击增量0.1V。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1153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浮充电压</a:t>
                      </a:r>
                      <a:r>
                        <a:rPr lang="en-US" sz="12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7.2KW/8.2KW/10.2KW默认设置:54.0V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864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如果在程序5中选择自定义，则可以设置该程序。7.2KW/8.2KW/10.2KW车型设置范围为48.0V至61.0V。每次点击增量0.1V。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214755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</a:t>
                      </a: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2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低直流电压关机电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7.2KW/8.2KW/10.2KW默认设置:40.0V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896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如果在程序5中选择自定义，则可以设置该程序。7.2KW/8.2KW/10.2kw车型的设置范围为40.0V至48.0V。每次点击增量0.1V。低直流截止电压将固定到设定值，无论负载的百分比连接。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224212" y="492125"/>
            <a:ext cx="1112520" cy="396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703" y="492125"/>
            <a:ext cx="1089660" cy="33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224212" y="1139825"/>
            <a:ext cx="952500" cy="312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323" y="1139825"/>
            <a:ext cx="108204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3224212" y="1906905"/>
            <a:ext cx="952500" cy="358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5112703" y="1914525"/>
            <a:ext cx="1043940" cy="350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8"/>
          <a:stretch>
            <a:fillRect/>
          </a:stretch>
        </p:blipFill>
        <p:spPr>
          <a:xfrm>
            <a:off x="3224212" y="2798445"/>
            <a:ext cx="9525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/>
        </p:nvPicPr>
        <p:blipFill>
          <a:blip r:embed="rId9"/>
          <a:stretch>
            <a:fillRect/>
          </a:stretch>
        </p:blipFill>
        <p:spPr>
          <a:xfrm>
            <a:off x="3541077" y="3730625"/>
            <a:ext cx="2042160" cy="434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3871277" y="5136515"/>
            <a:ext cx="181356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/>
        </p:nvPicPr>
        <p:blipFill>
          <a:blip r:embed="rId11"/>
          <a:stretch>
            <a:fillRect/>
          </a:stretch>
        </p:blipFill>
        <p:spPr>
          <a:xfrm>
            <a:off x="4061777" y="7271385"/>
            <a:ext cx="1623060" cy="381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4" name="直接连接符 13"/>
          <p:cNvCxnSpPr/>
          <p:nvPr>
            <p:custDataLst>
              <p:tags r:id="rId12"/>
            </p:custDataLst>
          </p:nvPr>
        </p:nvCxnSpPr>
        <p:spPr>
          <a:xfrm>
            <a:off x="762635" y="4867910"/>
            <a:ext cx="2306955" cy="13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13"/>
            </p:custDataLst>
          </p:nvPr>
        </p:nvCxnSpPr>
        <p:spPr>
          <a:xfrm>
            <a:off x="804545" y="6772910"/>
            <a:ext cx="2417445" cy="25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14"/>
            </p:custDataLst>
          </p:nvPr>
        </p:nvCxnSpPr>
        <p:spPr>
          <a:xfrm>
            <a:off x="812800" y="8856345"/>
            <a:ext cx="2459355" cy="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945515" y="682625"/>
          <a:ext cx="5669280" cy="9156065"/>
        </p:xfrm>
        <a:graphic>
          <a:graphicData uri="http://schemas.openxmlformats.org/drawingml/2006/table">
            <a:tbl>
              <a:tblPr/>
              <a:tblGrid>
                <a:gridCol w="523875"/>
                <a:gridCol w="1602105"/>
                <a:gridCol w="1652270"/>
                <a:gridCol w="1891030"/>
              </a:tblGrid>
              <a:tr h="776605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电池均衡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电池均衡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电池均衡功能禁用(默认)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如果在程序05中选择“淹没”或“用户自定义”，则可以设置此程序。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3124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b电池均衡电压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7.2KW/8.2KW/10.2KW默认设置:58.4V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7.2KW/8.2KW/10.2KW车型设置范围为48.0V至61.0V。每次点击增量0.1V。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79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电池均衡时间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60分钟【默认】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设置范围为5min ~ 900min。每次点击增量为5min。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电池均衡超时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120分钟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设置范围为5min ~ 900 min。每次点击的增量为5分钟。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5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均衡区间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30天【默认】           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     取值范围为0 ~ 90天。                    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2504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立即启动均衡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启用                         禁用(默认) 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如果在程序30中启用了均衡功能，则可以设置此程序。如果在本程序中选择“启用”，则立即激活电池均衡，LCD主界面显示为      。如果选择“禁用”，则根据程序35设置，将取消均衡功能，直到下一个激活的均衡时间到达。此时      ，将不会显示在LCD主界面上。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964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GRID-tie 操作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离网【默认】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74047" y="918210"/>
            <a:ext cx="1211580" cy="403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3323" y="933450"/>
            <a:ext cx="1280160" cy="388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4"/>
          <a:stretch>
            <a:fillRect/>
          </a:stretch>
        </p:blipFill>
        <p:spPr>
          <a:xfrm>
            <a:off x="3923347" y="2411095"/>
            <a:ext cx="1828800" cy="403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5"/>
          <a:stretch>
            <a:fillRect/>
          </a:stretch>
        </p:blipFill>
        <p:spPr>
          <a:xfrm>
            <a:off x="3286442" y="3667125"/>
            <a:ext cx="1211580" cy="396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6"/>
          <a:stretch>
            <a:fillRect/>
          </a:stretch>
        </p:blipFill>
        <p:spPr>
          <a:xfrm>
            <a:off x="3303587" y="4364355"/>
            <a:ext cx="108204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3071177" y="4911725"/>
            <a:ext cx="7620" cy="693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3071177" y="4911725"/>
            <a:ext cx="7620" cy="693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3071177" y="4911725"/>
            <a:ext cx="7620" cy="693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5199697" y="6215380"/>
            <a:ext cx="1074420" cy="358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/>
          <p:nvPr/>
        </p:nvPicPr>
        <p:blipFill>
          <a:blip r:embed="rId9"/>
          <a:stretch>
            <a:fillRect/>
          </a:stretch>
        </p:blipFill>
        <p:spPr>
          <a:xfrm>
            <a:off x="3303587" y="8773160"/>
            <a:ext cx="1165860" cy="50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文本框 17"/>
          <p:cNvSpPr txBox="1"/>
          <p:nvPr/>
        </p:nvSpPr>
        <p:spPr>
          <a:xfrm>
            <a:off x="4863465" y="5266690"/>
            <a:ext cx="1508760" cy="604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每次点击增量为1天</a:t>
            </a:r>
            <a:endParaRPr lang="en-US" altLang="en-US" sz="1200" b="0">
              <a:solidFill>
                <a:srgbClr val="000000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endParaRPr lang="zh-CN" altLang="en-US" sz="1200"/>
          </a:p>
        </p:txBody>
      </p:sp>
      <p:pic>
        <p:nvPicPr>
          <p:cNvPr id="1073742909" name="图片 107374290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286760" y="6215380"/>
            <a:ext cx="1210945" cy="405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06" name="图片 107374290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259455" y="5182235"/>
            <a:ext cx="1238250" cy="422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44745" y="7207885"/>
            <a:ext cx="384810" cy="224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443855" y="7621905"/>
            <a:ext cx="412750" cy="2749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229860" y="8172450"/>
            <a:ext cx="1239520" cy="1337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逆变器只能在离网模式工作状态下。太阳能首先为负载提供电力，其次才是充电</a:t>
            </a:r>
            <a:r>
              <a:rPr lang="en-US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906780" y="9832340"/>
            <a:ext cx="2189480" cy="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17"/>
            </p:custDataLst>
          </p:nvPr>
        </p:nvCxnSpPr>
        <p:spPr>
          <a:xfrm>
            <a:off x="4853940" y="8042910"/>
            <a:ext cx="0" cy="18237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>
            <p:custDataLst>
              <p:tags r:id="rId18"/>
            </p:custDataLst>
          </p:nvPr>
        </p:nvCxnSpPr>
        <p:spPr>
          <a:xfrm>
            <a:off x="3079115" y="6812915"/>
            <a:ext cx="3521710" cy="57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>
            <p:custDataLst>
              <p:tags r:id="rId19"/>
            </p:custDataLst>
          </p:nvPr>
        </p:nvCxnSpPr>
        <p:spPr>
          <a:xfrm>
            <a:off x="4728845" y="4810760"/>
            <a:ext cx="0" cy="2035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20"/>
            </p:custDataLst>
          </p:nvPr>
        </p:nvCxnSpPr>
        <p:spPr>
          <a:xfrm>
            <a:off x="951230" y="3383280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>
            <p:custDataLst>
              <p:tags r:id="rId21"/>
            </p:custDataLst>
          </p:nvPr>
        </p:nvCxnSpPr>
        <p:spPr>
          <a:xfrm>
            <a:off x="951230" y="1980565"/>
            <a:ext cx="2171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1042670" y="685165"/>
          <a:ext cx="5692775" cy="5765800"/>
        </p:xfrm>
        <a:graphic>
          <a:graphicData uri="http://schemas.openxmlformats.org/drawingml/2006/table">
            <a:tbl>
              <a:tblPr/>
              <a:tblGrid>
                <a:gridCol w="523875"/>
                <a:gridCol w="17463"/>
                <a:gridCol w="1584325"/>
                <a:gridCol w="7937"/>
                <a:gridCol w="1681163"/>
                <a:gridCol w="1854200"/>
                <a:gridCol w="23812"/>
              </a:tblGrid>
              <a:tr h="1003300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并网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/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03300"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GRID-TIE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62000"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LED图案灯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LED图案关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LED图案开【默认】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89000"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双输出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禁用【默认】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使用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54100">
                <a:tc rowSpan="2"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42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rowSpan="2" gridSpan="2"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进入双输出功能电压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7.2KW/8.2KW/10.2KW默认设置:44.0V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54100">
                <a:tc vMerge="1" gridSpan="2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gridSpan="2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48VDC型号的设置范围为40.0V至46.0 V。每次点击增量0.1V。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3415030" y="1031875"/>
            <a:ext cx="1143000" cy="502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93110" y="1938655"/>
            <a:ext cx="118872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415030" y="2979420"/>
            <a:ext cx="990600" cy="33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5154930" y="2979420"/>
            <a:ext cx="1036320" cy="33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3415030" y="3783330"/>
            <a:ext cx="975360" cy="365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200650" y="3822065"/>
            <a:ext cx="990600" cy="373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3847465" y="4759325"/>
            <a:ext cx="1219200" cy="434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4888230" y="722630"/>
            <a:ext cx="1803400" cy="977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逆变器工作在混合模式。太阳能首先为负载提供电力，其次才是充电多余的能量馈入电网，</a:t>
            </a:r>
            <a:endParaRPr lang="en-US" altLang="en-US" sz="1200" b="0">
              <a:solidFill>
                <a:srgbClr val="000000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5066665" y="1826895"/>
            <a:ext cx="897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2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每次点击增量2A</a:t>
            </a:r>
            <a:endParaRPr lang="en-US" altLang="en-US" sz="1200" b="0">
              <a:solidFill>
                <a:srgbClr val="000000"/>
              </a:solidFill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  <a:p>
            <a:endParaRPr lang="zh-CN" altLang="en-US" sz="1200"/>
          </a:p>
        </p:txBody>
      </p:sp>
      <p:cxnSp>
        <p:nvCxnSpPr>
          <p:cNvPr id="23" name="直接连接符 22"/>
          <p:cNvCxnSpPr/>
          <p:nvPr>
            <p:custDataLst>
              <p:tags r:id="rId8"/>
            </p:custDataLst>
          </p:nvPr>
        </p:nvCxnSpPr>
        <p:spPr>
          <a:xfrm>
            <a:off x="1042670" y="685165"/>
            <a:ext cx="2189480" cy="69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4829175" y="685800"/>
            <a:ext cx="33655" cy="3691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33730" y="6638925"/>
            <a:ext cx="6384925" cy="5318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r>
              <a:rPr lang="en-US" altLang="zh-CN" sz="16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  <a:sym typeface="+mn-ea"/>
              </a:rPr>
              <a:t> </a:t>
            </a:r>
            <a:r>
              <a:rPr lang="zh-CN" sz="16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  <a:sym typeface="+mn-ea"/>
              </a:rPr>
              <a:t>七</a:t>
            </a: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．以下原因不在退换/保修条例内</a:t>
            </a:r>
            <a:endParaRPr sz="1600" kern="0" spc="8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1.经检测发现人为损坏电池外壳，私自卸锂电池；</a:t>
            </a:r>
            <a:endParaRPr sz="1200" kern="0" spc="8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2.私自改动锂电池内部线路，锂电池内部电池包的保护模被私自拆开；</a:t>
            </a:r>
            <a:endParaRPr sz="1200" kern="0" spc="8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3.经检测锂电池浸水，电池包内部严重进水，经化学腐蚀损坏的电池；</a:t>
            </a:r>
            <a:endParaRPr sz="1200" kern="0" spc="8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4.使用非本公司匹配的充电器充电，造成锂电池损坏或其他损失；</a:t>
            </a:r>
            <a:endParaRPr sz="1200" kern="0" spc="8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endParaRPr sz="1200" kern="0" spc="8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r>
              <a:rPr lang="en-US" altLang="zh-CN" sz="16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  <a:sym typeface="+mn-ea"/>
              </a:rPr>
              <a:t> </a:t>
            </a:r>
            <a:r>
              <a:rPr lang="zh-CN" sz="16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  <a:sym typeface="+mn-ea"/>
              </a:rPr>
              <a:t>八</a:t>
            </a:r>
            <a:r>
              <a:rPr lang="en-US" altLang="zh-CN" sz="16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  <a:sym typeface="+mn-ea"/>
              </a:rPr>
              <a:t>.</a:t>
            </a:r>
            <a:r>
              <a:rPr sz="16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警告</a:t>
            </a:r>
            <a:endParaRPr sz="1600" kern="0" spc="8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   </a:t>
            </a:r>
            <a:r>
              <a:rPr lang="en-US" sz="12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 </a:t>
            </a:r>
            <a:r>
              <a:rPr sz="12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科学维护，有效延长电池寿命</a:t>
            </a:r>
            <a:endParaRPr sz="1200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165735" algn="l" rtl="0" eaLnBrk="0">
              <a:lnSpc>
                <a:spcPct val="95000"/>
              </a:lnSpc>
              <a:spcBef>
                <a:spcPts val="750"/>
              </a:spcBef>
            </a:pPr>
            <a:r>
              <a:rPr sz="12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•正负极严禁接反，禁止使用金属直接连接正负极，避免造成电池发生短路</a:t>
            </a:r>
            <a:endParaRPr sz="1200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165735" algn="l" rtl="0" eaLnBrk="0">
              <a:lnSpc>
                <a:spcPct val="95000"/>
              </a:lnSpc>
              <a:spcBef>
                <a:spcPts val="750"/>
              </a:spcBef>
            </a:pPr>
            <a:r>
              <a:rPr sz="12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•严禁擅自拆开、改装电池，尽量避免电池组进水、高温暴晒高空跌落、冲击、剌穿以及重物挤压</a:t>
            </a:r>
            <a:endParaRPr sz="1200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165735" algn="l" rtl="0" eaLnBrk="0">
              <a:lnSpc>
                <a:spcPct val="95000"/>
              </a:lnSpc>
              <a:spcBef>
                <a:spcPts val="750"/>
              </a:spcBef>
            </a:pPr>
            <a:r>
              <a:rPr sz="12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•请不要随便更換充电器，尽量使用原装锂电池专用充电器，或者使用与电池组相匹配的锂电池专用充电器</a:t>
            </a:r>
            <a:endParaRPr sz="1200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/>
          <p:nvPr/>
        </p:nvSpPr>
        <p:spPr>
          <a:xfrm>
            <a:off x="642620" y="3235960"/>
            <a:ext cx="1892300" cy="247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lang="zh-CN" sz="1500" kern="0" spc="-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十</a:t>
            </a:r>
            <a:r>
              <a:rPr sz="1500" kern="0" spc="-1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、附录</a:t>
            </a:r>
            <a:r>
              <a:rPr lang="en-US"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sz="1500" kern="0" spc="7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2" name="textbox 82"/>
          <p:cNvSpPr/>
          <p:nvPr/>
        </p:nvSpPr>
        <p:spPr>
          <a:xfrm>
            <a:off x="3743350" y="9808477"/>
            <a:ext cx="78105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3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</a:t>
            </a:r>
            <a:endParaRPr lang="en-US" altLang="en-US" sz="900" dirty="0"/>
          </a:p>
        </p:txBody>
      </p:sp>
      <p:pic>
        <p:nvPicPr>
          <p:cNvPr id="3" name="图片 2" descr="微信图片_202311280934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60000">
            <a:off x="1962150" y="3599180"/>
            <a:ext cx="3067685" cy="3467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6885" y="480060"/>
            <a:ext cx="6413500" cy="2614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4130" algn="l" rtl="0" eaLnBrk="0">
              <a:lnSpc>
                <a:spcPct val="97000"/>
              </a:lnSpc>
              <a:spcBef>
                <a:spcPts val="455"/>
              </a:spcBef>
            </a:pPr>
            <a:endParaRPr lang="zh-CN" sz="1000" kern="0" spc="13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宋体" panose="02010600030101010101" pitchFamily="2" charset="-122"/>
              <a:cs typeface="Calibri" panose="020F0502020204030204"/>
              <a:sym typeface="+mn-ea"/>
            </a:endParaRPr>
          </a:p>
          <a:p>
            <a:pPr marL="165735" algn="l" rtl="0" eaLnBrk="0">
              <a:lnSpc>
                <a:spcPct val="95000"/>
              </a:lnSpc>
              <a:spcBef>
                <a:spcPts val="750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•不可以长时间过放电，电量低时应及时充电，有效延长电池使用寿命</a:t>
            </a:r>
            <a:endParaRPr sz="1000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165735" algn="l" rtl="0" eaLnBrk="0">
              <a:lnSpc>
                <a:spcPct val="95000"/>
              </a:lnSpc>
              <a:spcBef>
                <a:spcPts val="750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•长时间使用后不要立即充电，建议让电池冷却10-30分钟，这样有利于延长电池的使用寿命</a:t>
            </a:r>
            <a:endParaRPr sz="1000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165735" algn="l" rtl="0" eaLnBrk="0">
              <a:lnSpc>
                <a:spcPct val="95000"/>
              </a:lnSpc>
              <a:spcBef>
                <a:spcPts val="750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•如果长时间不使用，建议每一个月充一次电，尽量使电池组容量保存半满状态，并且应在45°C以下温度，通风不潮湿的地方储存</a:t>
            </a:r>
            <a:endParaRPr sz="1000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endParaRPr sz="1000" kern="0" spc="8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+mn-ea"/>
            </a:endParaRPr>
          </a:p>
          <a:p>
            <a:pPr marL="24130" algn="l" rtl="0" eaLnBrk="0">
              <a:lnSpc>
                <a:spcPct val="97000"/>
              </a:lnSpc>
              <a:spcBef>
                <a:spcPts val="455"/>
              </a:spcBef>
            </a:pPr>
            <a:r>
              <a:rPr lang="zh-CN" sz="16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  <a:sym typeface="+mn-ea"/>
              </a:rPr>
              <a:t>九</a:t>
            </a:r>
            <a:r>
              <a:rPr sz="1600" kern="0" spc="-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600" kern="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、免责声明 </a:t>
            </a:r>
            <a:endParaRPr lang="en-US" altLang="en-US" sz="1000" dirty="0"/>
          </a:p>
          <a:p>
            <a:pPr marL="12700" indent="304800" algn="l" rtl="0" eaLnBrk="0">
              <a:lnSpc>
                <a:spcPct val="105000"/>
              </a:lnSpc>
              <a:spcBef>
                <a:spcPts val="5"/>
              </a:spcBef>
            </a:pPr>
            <a:r>
              <a:rPr sz="12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产品使用前，请用户仔细阅读产品规格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书、使用说明书及使用注意事项等，了解产品的使用</a:t>
            </a:r>
            <a:r>
              <a:rPr sz="12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方法及应用范围；若出现产品使用方法错误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、电路连接不对或采用的输入电源、负载功能参数与</a:t>
            </a:r>
            <a:r>
              <a:rPr sz="12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产品规格书所标性能参数不符等现象均属于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使用不当，由使用不当造成的产品、负载及周边连接</a:t>
            </a:r>
            <a:r>
              <a:rPr sz="12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件的损坏，本公司均不承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担任何责任。</a:t>
            </a:r>
            <a:endParaRPr lang="en-US" altLang="en-US" sz="1200" dirty="0"/>
          </a:p>
          <a:p>
            <a:endParaRPr lang="zh-CN" altLang="en-US" sz="120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2700020" y="3934460"/>
            <a:ext cx="16256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>
            <p:custDataLst>
              <p:tags r:id="rId2"/>
            </p:custDataLst>
          </p:nvPr>
        </p:nvCxnSpPr>
        <p:spPr>
          <a:xfrm>
            <a:off x="4486275" y="3976370"/>
            <a:ext cx="406400" cy="6350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 flipH="1">
            <a:off x="4562475" y="4764405"/>
            <a:ext cx="330200" cy="189611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986020" y="5572760"/>
            <a:ext cx="1320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740.4MM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2675" y="4109720"/>
            <a:ext cx="1642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561.2MM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2928620" y="3579495"/>
            <a:ext cx="1100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566MM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4"/>
          <p:cNvSpPr/>
          <p:nvPr/>
        </p:nvSpPr>
        <p:spPr>
          <a:xfrm>
            <a:off x="715645" y="3097530"/>
            <a:ext cx="6338570" cy="40963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24130" algn="l" rtl="0" eaLnBrk="0">
              <a:lnSpc>
                <a:spcPct val="92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 </a:t>
            </a:r>
            <a:r>
              <a:rPr lang="en-US" altLang="zh-CN" sz="1500">
                <a:ea typeface="宋体" panose="02010600030101010101" pitchFamily="2" charset="-122"/>
                <a:sym typeface="+mn-ea"/>
              </a:rPr>
              <a:t>逆变器端口指示/</a:t>
            </a:r>
            <a:r>
              <a:rPr lang="zh-CN" altLang="en-US" sz="1500">
                <a:ea typeface="宋体" panose="02010600030101010101" pitchFamily="2" charset="-122"/>
                <a:sym typeface="+mn-ea"/>
              </a:rPr>
              <a:t>参数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</a:t>
            </a:r>
            <a:r>
              <a:rPr lang="en-US"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--------------------------------------------------------</a:t>
            </a: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1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2</a:t>
            </a:r>
            <a:endParaRPr lang="en-US" altLang="en-US" sz="1500" dirty="0"/>
          </a:p>
          <a:p>
            <a:pPr marL="18415" algn="l" rtl="0" eaLnBrk="0">
              <a:lnSpc>
                <a:spcPct val="91000"/>
              </a:lnSpc>
              <a:spcBef>
                <a:spcPts val="1480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500" kern="0" spc="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sz="1500" kern="0" spc="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适用范围</a:t>
            </a:r>
            <a:r>
              <a:rPr lang="en-US" altLang="zh-CN" sz="1500" kern="0" spc="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 -----------------------------------------------------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</a:t>
            </a:r>
            <a:r>
              <a:rPr lang="en-US" sz="15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endParaRPr lang="en-US" sz="1500" kern="0" spc="9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8415" algn="l" rtl="0" eaLnBrk="0">
              <a:lnSpc>
                <a:spcPct val="91000"/>
              </a:lnSpc>
              <a:spcBef>
                <a:spcPts val="1480"/>
              </a:spcBef>
            </a:pP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1500" kern="0" spc="-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500" kern="0" spc="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电池组性能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 </a:t>
            </a:r>
            <a:r>
              <a:rPr lang="en-US" sz="15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endParaRPr lang="en-US" sz="1500" kern="0" spc="-2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8415" algn="l" rtl="0" eaLnBrk="0">
              <a:lnSpc>
                <a:spcPct val="91000"/>
              </a:lnSpc>
              <a:spcBef>
                <a:spcPts val="1480"/>
              </a:spcBef>
            </a:pPr>
            <a:r>
              <a:rPr lang="en-US" altLang="en-US" sz="1500" dirty="0"/>
              <a:t>4</a:t>
            </a: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en-US" sz="1500" dirty="0"/>
              <a:t>  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电池组性能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 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------------------------------------------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------------</a:t>
            </a:r>
            <a:r>
              <a:rPr sz="15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 </a:t>
            </a:r>
            <a:r>
              <a:rPr lang="en-US" sz="15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4</a:t>
            </a:r>
            <a:endParaRPr lang="en-US" altLang="en-US" sz="1500" dirty="0"/>
          </a:p>
          <a:p>
            <a:pPr marL="12700" algn="l" rtl="0" eaLnBrk="0">
              <a:lnSpc>
                <a:spcPct val="95000"/>
              </a:lnSpc>
              <a:spcBef>
                <a:spcPts val="1405"/>
              </a:spcBef>
            </a:pP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5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环境适应性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-------------------------------------------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2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4</a:t>
            </a:r>
            <a:endParaRPr lang="en-US" altLang="en-US" sz="1500" dirty="0"/>
          </a:p>
          <a:p>
            <a:pPr marL="17145" algn="l" rtl="0" eaLnBrk="0">
              <a:lnSpc>
                <a:spcPct val="92000"/>
              </a:lnSpc>
              <a:spcBef>
                <a:spcPts val="1400"/>
              </a:spcBef>
            </a:pP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6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sz="15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sym typeface="+mn-ea"/>
              </a:rPr>
              <a:t>液晶显示器设置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</a:t>
            </a:r>
            <a:r>
              <a:rPr lang="en-US" sz="15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3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5</a:t>
            </a:r>
            <a:r>
              <a:rPr lang="en-US"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hlinkClick r:id="rId3" action="ppaction://hlinksldjump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-</a:t>
            </a:r>
            <a:r>
              <a:rPr lang="en-US"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11</a:t>
            </a:r>
            <a:endParaRPr lang="en-US" altLang="en-US" sz="1500" dirty="0"/>
          </a:p>
          <a:p>
            <a:pPr marL="17780" algn="l" rtl="0" eaLnBrk="0">
              <a:lnSpc>
                <a:spcPct val="95000"/>
              </a:lnSpc>
              <a:spcBef>
                <a:spcPts val="1470"/>
              </a:spcBef>
            </a:pPr>
            <a:r>
              <a:rPr lang="en-US" sz="15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7</a:t>
            </a: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以下原因不在退换/保修条例内</a:t>
            </a:r>
            <a:r>
              <a:rPr lang="en-US" sz="15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-------------------------------------------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11</a:t>
            </a:r>
            <a:endParaRPr lang="en-US" sz="1500" kern="0" spc="-1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780" algn="l" rtl="0" eaLnBrk="0">
              <a:lnSpc>
                <a:spcPct val="95000"/>
              </a:lnSpc>
              <a:spcBef>
                <a:spcPts val="1470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警告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----------------------------------------- </a:t>
            </a:r>
            <a:r>
              <a:rPr lang="en-US"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11</a:t>
            </a:r>
            <a:endParaRPr lang="en-US" sz="1500" kern="0" spc="-1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17780" algn="l" rtl="0" eaLnBrk="0">
              <a:lnSpc>
                <a:spcPct val="95000"/>
              </a:lnSpc>
              <a:spcBef>
                <a:spcPts val="1470"/>
              </a:spcBef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10</a:t>
            </a:r>
            <a:r>
              <a:rPr sz="1500" kern="0" spc="-1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、免责声明 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-----------------------------------------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</a:t>
            </a:r>
            <a:endParaRPr lang="en-US" altLang="en-US" sz="1500" dirty="0"/>
          </a:p>
          <a:p>
            <a:pPr algn="l" rtl="0" eaLnBrk="0">
              <a:lnSpc>
                <a:spcPct val="101000"/>
              </a:lnSpc>
            </a:pPr>
            <a:r>
              <a:rPr lang="en-US" altLang="en-US" sz="1200" dirty="0"/>
              <a:t> </a:t>
            </a:r>
            <a:endParaRPr lang="en-US" altLang="en-US" sz="1200" dirty="0"/>
          </a:p>
          <a:p>
            <a:pPr algn="l" rtl="0" eaLnBrk="0">
              <a:lnSpc>
                <a:spcPct val="8000"/>
              </a:lnSpc>
            </a:pPr>
            <a:endParaRPr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l" rtl="0" eaLnBrk="0">
              <a:lnSpc>
                <a:spcPct val="8000"/>
              </a:lnSpc>
            </a:pPr>
            <a:endParaRPr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l" rtl="0" eaLnBrk="0">
              <a:lnSpc>
                <a:spcPct val="8000"/>
              </a:lnSpc>
            </a:pPr>
            <a:endParaRPr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l" rtl="0" eaLnBrk="0">
              <a:lnSpc>
                <a:spcPct val="8000"/>
              </a:lnSpc>
            </a:pPr>
            <a:r>
              <a:rPr lang="en-US"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endParaRPr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l" rtl="0" eaLnBrk="0">
              <a:lnSpc>
                <a:spcPct val="8000"/>
              </a:lnSpc>
            </a:pPr>
            <a:endParaRPr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l" rtl="0" eaLnBrk="0">
              <a:lnSpc>
                <a:spcPct val="800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11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、附录 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+mn-ea"/>
              </a:rPr>
              <a:t>-----------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--------------------------------------------------</a:t>
            </a:r>
            <a:r>
              <a:rPr lang="en-US" sz="15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12</a:t>
            </a:r>
            <a:endParaRPr lang="en-US" sz="1500" dirty="0"/>
          </a:p>
        </p:txBody>
      </p:sp>
      <p:graphicFrame>
        <p:nvGraphicFramePr>
          <p:cNvPr id="36" name="table 36"/>
          <p:cNvGraphicFramePr>
            <a:graphicFrameLocks noGrp="1"/>
          </p:cNvGraphicFramePr>
          <p:nvPr/>
        </p:nvGraphicFramePr>
        <p:xfrm>
          <a:off x="602106" y="853440"/>
          <a:ext cx="6355714" cy="965200"/>
        </p:xfrm>
        <a:graphic>
          <a:graphicData uri="http://schemas.openxmlformats.org/drawingml/2006/table">
            <a:tbl>
              <a:tblPr/>
              <a:tblGrid>
                <a:gridCol w="1796414"/>
                <a:gridCol w="1581150"/>
                <a:gridCol w="1819275"/>
                <a:gridCol w="1158875"/>
              </a:tblGrid>
              <a:tr h="3206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500" dirty="0"/>
                    </a:p>
                    <a:p>
                      <a:pPr marL="781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文件名称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/Document name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500" dirty="0"/>
                    </a:p>
                    <a:p>
                      <a:pPr marL="7366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QK12V150A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h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规格书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版本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/Document edition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7048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R0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/>
                    </a:p>
                    <a:p>
                      <a:pPr marL="7810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文件编号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/Document No.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/>
                    </a:p>
                    <a:p>
                      <a:pPr marL="7366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QK23WJ1-1006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600" dirty="0"/>
                    </a:p>
                    <a:p>
                      <a:pPr marL="7366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1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7937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发行日期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/Date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71755" algn="l" rtl="0" eaLnBrk="0">
                        <a:lnSpc>
                          <a:spcPct val="77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2023-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1-</a:t>
                      </a:r>
                      <a:r>
                        <a:rPr sz="1200" kern="0" spc="-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78740" algn="l" rtl="0" eaLnBrk="0">
                        <a:lnSpc>
                          <a:spcPct val="92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页码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/Page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" name="textbox 38"/>
          <p:cNvSpPr/>
          <p:nvPr/>
        </p:nvSpPr>
        <p:spPr>
          <a:xfrm>
            <a:off x="757789" y="2301099"/>
            <a:ext cx="1120139" cy="2565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2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目录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/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contents</a:t>
            </a:r>
            <a:endParaRPr lang="en-US" altLang="en-US" sz="1500" dirty="0"/>
          </a:p>
        </p:txBody>
      </p:sp>
      <p:sp>
        <p:nvSpPr>
          <p:cNvPr id="40" name="textbox 40"/>
          <p:cNvSpPr/>
          <p:nvPr/>
        </p:nvSpPr>
        <p:spPr>
          <a:xfrm>
            <a:off x="3747579" y="9808019"/>
            <a:ext cx="73660" cy="127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3085" y="411480"/>
            <a:ext cx="31540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ea typeface="宋体" panose="02010600030101010101" pitchFamily="2" charset="-122"/>
                <a:sym typeface="+mn-ea"/>
              </a:rPr>
              <a:t>一</a:t>
            </a:r>
            <a:r>
              <a:rPr lang="en-US" altLang="zh-CN">
                <a:ea typeface="宋体" panose="02010600030101010101" pitchFamily="2" charset="-122"/>
                <a:sym typeface="+mn-ea"/>
              </a:rPr>
              <a:t>.逆变器端口指示/</a:t>
            </a:r>
            <a:r>
              <a:rPr lang="zh-CN" altLang="en-US">
                <a:ea typeface="宋体" panose="02010600030101010101" pitchFamily="2" charset="-122"/>
                <a:sym typeface="+mn-ea"/>
              </a:rPr>
              <a:t>参数</a:t>
            </a:r>
            <a:endParaRPr lang="zh-CN" altLang="en-US"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83260" y="2767965"/>
          <a:ext cx="6247130" cy="7729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085"/>
                <a:gridCol w="277304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             模型                                             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QK-10.2KW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最大光伏输入功率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10200W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额定输出功率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10200W/10200VA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最大太阳能充电电流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180A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网格链接操作                                                             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标称输出电流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44.3A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最大转换效率（DC/AC）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98%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双负载输出功率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满负荷  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10200W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最大主负载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10200W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最大第二负荷蓄电池模式）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3400W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主负荷切断电压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</a:t>
                      </a:r>
                      <a:r>
                        <a:rPr lang="en-US" altLang="zh-CN" sz="1800">
                          <a:sym typeface="+mn-ea"/>
                        </a:rPr>
                        <a:t>4</a:t>
                      </a:r>
                      <a:r>
                        <a:rPr lang="zh-CN" altLang="en-US" sz="1800">
                          <a:sym typeface="+mn-ea"/>
                        </a:rPr>
                        <a:t>VDC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主负载返回电压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48VDC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离网操作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最大交流输入电流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50A   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浪涌功率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20400W          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标称输出电压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48VDC       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标称直流电压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48VDC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最大太阳能充电电流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180A 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最大交流充电电流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160A 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</a:tr>
              <a:tr h="4146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工作温度                                                                         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-10~50°C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 descr="微信图片_202312081126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195" y="853440"/>
            <a:ext cx="4747895" cy="18408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9910" y="2270125"/>
          <a:ext cx="6529705" cy="6294120"/>
        </p:xfrm>
        <a:graphic>
          <a:graphicData uri="http://schemas.openxmlformats.org/drawingml/2006/table">
            <a:tbl>
              <a:tblPr/>
              <a:tblGrid>
                <a:gridCol w="634365"/>
                <a:gridCol w="2133600"/>
                <a:gridCol w="2317750"/>
                <a:gridCol w="1443990"/>
              </a:tblGrid>
              <a:tr h="3168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500" dirty="0"/>
                    </a:p>
                    <a:p>
                      <a:pPr marL="74295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规格型号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model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700" dirty="0"/>
                    </a:p>
                    <a:p>
                      <a:pPr marL="75565" algn="l" rtl="0" eaLnBrk="0">
                        <a:lnSpc>
                          <a:spcPct val="74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QK-51.2V</a:t>
                      </a:r>
                      <a:r>
                        <a:rPr lang="en-US"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KWH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rowSpan="19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173990" indent="-6032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电池组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PACK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91440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电池材料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Battery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material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7366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磷酸铁理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组合方式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Combination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method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85725" algn="l" rtl="0" eaLnBrk="0">
                        <a:lnSpc>
                          <a:spcPct val="77000"/>
                        </a:lnSpc>
                      </a:pPr>
                      <a:r>
                        <a:rPr lang="en-US" altLang="en-US" sz="1200" dirty="0"/>
                        <a:t>16S4P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2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最大容量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Max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capacity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0.1C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marL="85090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lang="en-US"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0Ah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73660" algn="l" rtl="0" eaLnBrk="0">
                        <a:lnSpc>
                          <a:spcPct val="92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额定容量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Minimal capac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ity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85090"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lang="en-US"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</a:t>
                      </a: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0Ah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7366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额定电压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Nominal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voltage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85725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lang="en-US"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51.2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最大充电电压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Max. charge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voltage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85725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lang="en-US"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58.4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736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放电截止电压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Discharge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cut-off voltage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74295" algn="l" rtl="0" eaLnBrk="0">
                        <a:lnSpc>
                          <a:spcPct val="77000"/>
                        </a:lnSpc>
                      </a:pPr>
                      <a:r>
                        <a:rPr lang="en-US"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V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1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最大充电电流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Max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Charge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curre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nt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74930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50A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最大放电电流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Max Working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current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8509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2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100A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742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标准充电电流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Standar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 charge current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700" dirty="0"/>
                    </a:p>
                    <a:p>
                      <a:pPr marL="7366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30A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7429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标准放电电流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Standar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 charge current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7493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50A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91440" algn="l" rtl="0" eaLnBrk="0">
                        <a:lnSpc>
                          <a:spcPct val="92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电池组内阻标准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Pack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Impedance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standard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700" dirty="0"/>
                    </a:p>
                    <a:p>
                      <a:pPr marL="69850" algn="l" rtl="0" eaLnBrk="0">
                        <a:lnSpc>
                          <a:spcPct val="77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≤ 4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m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Ω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最大外形尺寸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Max. dimensi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on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L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×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(mm)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700" dirty="0"/>
                    </a:p>
                    <a:p>
                      <a:pPr marL="71755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400*165*205mm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74930" algn="l" rtl="0" eaLnBrk="0">
                        <a:lnSpc>
                          <a:spcPct val="9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箱体材料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Box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materi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al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700" dirty="0"/>
                    </a:p>
                    <a:p>
                      <a:pPr marL="7048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ABS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8318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防水等级</a:t>
                      </a:r>
                      <a:r>
                        <a:rPr sz="12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Waterp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roof grade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700" dirty="0"/>
                    </a:p>
                    <a:p>
                      <a:pPr marL="80645" algn="l" rtl="0" eaLnBrk="0">
                        <a:lnSpc>
                          <a:spcPct val="74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IP65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74930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参考电池重量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Weig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ht (Approx.)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700" dirty="0"/>
                    </a:p>
                    <a:p>
                      <a:pPr marL="81280" algn="l" rtl="0" eaLnBrk="0">
                        <a:lnSpc>
                          <a:spcPct val="77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12.4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kg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6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49860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适用温度</a:t>
                      </a:r>
                      <a:endParaRPr lang="en-US" altLang="en-US" sz="1200" dirty="0"/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300" dirty="0"/>
                    </a:p>
                    <a:p>
                      <a:pPr marL="74930" algn="l" rtl="0" eaLnBrk="0">
                        <a:lnSpc>
                          <a:spcPct val="75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Operating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temperature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500" dirty="0"/>
                    </a:p>
                    <a:p>
                      <a:pPr marL="73025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储存温度：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69850" algn="l" rtl="0" eaLnBrk="0">
                        <a:lnSpc>
                          <a:spcPts val="1470"/>
                        </a:lnSpc>
                        <a:spcBef>
                          <a:spcPts val="0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~30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℃~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60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500" dirty="0"/>
                    </a:p>
                    <a:p>
                      <a:pPr marL="75565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充电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Charge temperatu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re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69850" algn="l" rtl="0" eaLnBrk="0">
                        <a:lnSpc>
                          <a:spcPts val="1470"/>
                        </a:lnSpc>
                        <a:spcBef>
                          <a:spcPts val="0"/>
                        </a:spcBef>
                      </a:pP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~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℃~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55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30"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500" dirty="0"/>
                    </a:p>
                    <a:p>
                      <a:pPr marL="73660" algn="l" rtl="0" eaLnBrk="0">
                        <a:lnSpc>
                          <a:spcPct val="91000"/>
                        </a:lnSpc>
                        <a:spcBef>
                          <a:spcPts val="0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Discharge tempera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ture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500" dirty="0"/>
                    </a:p>
                    <a:p>
                      <a:pPr marL="74295" algn="l" rtl="0" eaLnBrk="0">
                        <a:lnSpc>
                          <a:spcPts val="1470"/>
                        </a:lnSpc>
                      </a:pP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-20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℃~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55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" name="textbox 44"/>
          <p:cNvSpPr/>
          <p:nvPr/>
        </p:nvSpPr>
        <p:spPr>
          <a:xfrm>
            <a:off x="717550" y="542290"/>
            <a:ext cx="6362065" cy="16002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2860" algn="l" rtl="0" eaLnBrk="0">
              <a:lnSpc>
                <a:spcPct val="97000"/>
              </a:lnSpc>
            </a:pPr>
            <a:r>
              <a:rPr lang="zh-CN"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</a:t>
            </a:r>
            <a:r>
              <a:rPr lang="en-US" altLang="zh-CN"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适用范围 </a:t>
            </a:r>
            <a:endParaRPr sz="1500" kern="0" spc="7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286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本规格书描述的环保型</a:t>
            </a:r>
            <a:r>
              <a:rPr sz="1200" kern="0" spc="-1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电池组。使用规格为</a:t>
            </a:r>
            <a:r>
              <a:rPr sz="1200" kern="0" spc="-2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0133</a:t>
            </a:r>
            <a:r>
              <a:rPr sz="1200" kern="0" spc="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的圆柱磷酸铁锂电芯。</a:t>
            </a:r>
            <a:endParaRPr lang="en-US" altLang="en-US" sz="1200" dirty="0"/>
          </a:p>
          <a:p>
            <a:pPr marL="12700" indent="229870" algn="l" rtl="0" eaLnBrk="0">
              <a:lnSpc>
                <a:spcPct val="98000"/>
              </a:lnSpc>
              <a:spcBef>
                <a:spcPts val="1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该电池为</a:t>
            </a:r>
            <a:r>
              <a:rPr sz="1200" kern="0" spc="-2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铁锂电池组，若并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联使用，需保证电池容量、品种规格、批次一致并保证电池电压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sz="12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压差小于±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3%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之内。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1200" dirty="0"/>
          </a:p>
          <a:p>
            <a:pPr marL="13335" algn="l" rtl="0" eaLnBrk="0">
              <a:lnSpc>
                <a:spcPct val="97000"/>
              </a:lnSpc>
              <a:spcBef>
                <a:spcPts val="5"/>
              </a:spcBef>
            </a:pPr>
            <a:r>
              <a:rPr lang="zh-CN" sz="1500" kern="0" spc="1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</a:t>
            </a:r>
            <a:r>
              <a:rPr lang="en-US" altLang="zh-CN" sz="1500" kern="0" spc="1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500" kern="0" spc="1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电池组特性 </a:t>
            </a:r>
            <a:endParaRPr lang="en-US" altLang="en-US" sz="1500" dirty="0"/>
          </a:p>
        </p:txBody>
      </p:sp>
      <p:sp>
        <p:nvSpPr>
          <p:cNvPr id="46" name="path"/>
          <p:cNvSpPr/>
          <p:nvPr/>
        </p:nvSpPr>
        <p:spPr>
          <a:xfrm>
            <a:off x="819612" y="2019091"/>
            <a:ext cx="2539538" cy="602188"/>
          </a:xfrm>
          <a:custGeom>
            <a:avLst/>
            <a:gdLst/>
            <a:ahLst/>
            <a:cxnLst/>
            <a:rect l="0" t="0" r="0" b="0"/>
            <a:pathLst>
              <a:path w="3999" h="948">
                <a:moveTo>
                  <a:pt x="10" y="10"/>
                </a:moveTo>
                <a:lnTo>
                  <a:pt x="3989" y="10"/>
                </a:lnTo>
                <a:lnTo>
                  <a:pt x="3989" y="938"/>
                </a:lnTo>
                <a:lnTo>
                  <a:pt x="10" y="938"/>
                </a:lnTo>
                <a:lnTo>
                  <a:pt x="10" y="10"/>
                </a:lnTo>
              </a:path>
            </a:pathLst>
          </a:custGeom>
          <a:noFill/>
          <a:ln w="12700" cap="flat">
            <a:solidFill>
              <a:srgbClr val="FFFFFF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" name="textbox 48"/>
          <p:cNvSpPr/>
          <p:nvPr/>
        </p:nvSpPr>
        <p:spPr>
          <a:xfrm>
            <a:off x="3744264" y="9807333"/>
            <a:ext cx="76835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54"/>
          <p:cNvGraphicFramePr>
            <a:graphicFrameLocks noGrp="1"/>
          </p:cNvGraphicFramePr>
          <p:nvPr/>
        </p:nvGraphicFramePr>
        <p:xfrm>
          <a:off x="385571" y="853440"/>
          <a:ext cx="6800215" cy="4354195"/>
        </p:xfrm>
        <a:graphic>
          <a:graphicData uri="http://schemas.openxmlformats.org/drawingml/2006/table">
            <a:tbl>
              <a:tblPr/>
              <a:tblGrid>
                <a:gridCol w="1584960"/>
                <a:gridCol w="4048125"/>
                <a:gridCol w="1167130"/>
              </a:tblGrid>
              <a:tr h="54927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649605" algn="l" rtl="0" eaLnBrk="0">
                        <a:lnSpc>
                          <a:spcPct val="95000"/>
                        </a:lnSpc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172529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测试方法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marL="28321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合格标准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787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3.1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低温放电容量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6000"/>
                        </a:lnSpc>
                      </a:pPr>
                      <a:endParaRPr lang="en-US" altLang="en-US" sz="100" dirty="0"/>
                    </a:p>
                    <a:p>
                      <a:pPr marL="74930" indent="17145" algn="l" rtl="0" eaLnBrk="0">
                        <a:lnSpc>
                          <a:spcPct val="104000"/>
                        </a:lnSpc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电池按照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6.1</a:t>
                      </a:r>
                      <a:r>
                        <a:rPr sz="12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规定方法充电后，在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-10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℃环境下贮存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16h-24h</a:t>
                      </a:r>
                      <a:r>
                        <a:rPr sz="120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，然后在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-10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℃环境下，以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0.1C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放电至终止电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"/>
                        </a:lnSpc>
                      </a:pPr>
                      <a:endParaRPr lang="en-US" altLang="en-US" sz="100" dirty="0"/>
                    </a:p>
                    <a:p>
                      <a:pPr marL="191135" indent="-90170" algn="l" rtl="0" eaLnBrk="0">
                        <a:lnSpc>
                          <a:spcPct val="10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放电容量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/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标称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容量×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100% 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0.1C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</a:t>
                      </a:r>
                      <a:r>
                        <a:rPr sz="12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75%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787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3.2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高温放电容量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6000"/>
                        </a:lnSpc>
                      </a:pPr>
                      <a:endParaRPr lang="en-US" altLang="en-US" sz="100" dirty="0"/>
                    </a:p>
                    <a:p>
                      <a:pPr marL="74930" indent="17145" algn="l" rtl="0" eaLnBrk="0">
                        <a:lnSpc>
                          <a:spcPct val="101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电池按照</a:t>
                      </a:r>
                      <a:r>
                        <a:rPr sz="12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6.1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规定方法充电后，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</a:t>
                      </a:r>
                      <a:r>
                        <a:rPr sz="1200" kern="0" spc="-3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55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℃环境下贮存</a:t>
                      </a:r>
                      <a:r>
                        <a:rPr sz="1200" kern="0" spc="-2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5h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然后在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55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℃环境下，以</a:t>
                      </a:r>
                      <a:r>
                        <a:rPr sz="12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放电至终止电压。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800" dirty="0"/>
                    </a:p>
                    <a:p>
                      <a:pPr marL="242570" algn="l" rtl="0" eaLnBrk="0">
                        <a:lnSpc>
                          <a:spcPts val="146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99%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787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3.3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倍率性能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lang="en-US" altLang="en-US" sz="100" dirty="0"/>
                    </a:p>
                    <a:p>
                      <a:pPr marL="74930" indent="17145" algn="l" rtl="0" eaLnBrk="0">
                        <a:lnSpc>
                          <a:spcPct val="103000"/>
                        </a:lnSpc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电池按照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6.1</a:t>
                      </a:r>
                      <a:r>
                        <a:rPr sz="1200" kern="0" spc="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规定方法充电后，在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境下搁置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1h-4h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，然后在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℃环境下，以</a:t>
                      </a:r>
                      <a:r>
                        <a:rPr sz="12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0.2C/1C/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放电至终止电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压。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marL="307975" indent="-103505" algn="l" rtl="0" eaLnBrk="0">
                        <a:lnSpc>
                          <a:spcPct val="10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100%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  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1C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97%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7874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3.4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荷电保持恢复能力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" dirty="0"/>
                    </a:p>
                    <a:p>
                      <a:pPr marL="75565" indent="16510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电池按照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6.1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规定方法充电后，在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℃环境下贮存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28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天，再以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放电至终止电压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。放电后的电池在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24h</a:t>
                      </a:r>
                      <a:r>
                        <a:rPr sz="12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内按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照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6.1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规定方法充电，然后在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25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℃环境下保存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1h-4h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再以</a:t>
                      </a:r>
                      <a:r>
                        <a:rPr sz="1200" kern="0" spc="-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放电至终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止电压。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42570" algn="l" rtl="0" eaLnBrk="0">
                        <a:lnSpc>
                          <a:spcPts val="1465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99%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8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78740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3.5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储存性能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</a:pPr>
                      <a:endParaRPr lang="en-US" altLang="en-US" sz="100" dirty="0"/>
                    </a:p>
                    <a:p>
                      <a:pPr marL="73660" indent="18415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电池按照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6.1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规定方法充电后，在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25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℃环境下，以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60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分钟，然后在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25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℃环境下贮存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90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天。电池按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照</a:t>
                      </a:r>
                      <a:r>
                        <a:rPr sz="12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4.1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方法充电，搁置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1h-4h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，然后在</a:t>
                      </a:r>
                      <a:r>
                        <a:rPr sz="1200" kern="0" spc="-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25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℃环境下，以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放电至终止电压。充放电循环允许进行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次。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242570" algn="l" rtl="0" eaLnBrk="0">
                        <a:lnSpc>
                          <a:spcPts val="1465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≥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99%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</a:pPr>
                      <a:endParaRPr lang="en-US" altLang="en-US" sz="1000" dirty="0"/>
                    </a:p>
                    <a:p>
                      <a:pPr marL="78740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3.6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循环寿命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3000"/>
                        </a:lnSpc>
                      </a:pPr>
                      <a:endParaRPr lang="en-US" altLang="en-US" sz="100" dirty="0"/>
                    </a:p>
                    <a:p>
                      <a:pPr marL="72390" indent="19050" algn="l" rtl="0" eaLnBrk="0">
                        <a:lnSpc>
                          <a:spcPct val="104000"/>
                        </a:lnSpc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电池组按照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6.1</a:t>
                      </a:r>
                      <a:r>
                        <a:rPr sz="12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规定方法充电后，搁置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30min</a:t>
                      </a:r>
                      <a:r>
                        <a:rPr sz="12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后，以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0.2C 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恒流放电至放电终止电压，搁置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分钟；按照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上述方法循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0000"/>
                        </a:lnSpc>
                      </a:pPr>
                      <a:endParaRPr lang="en-US" altLang="en-US" sz="100" dirty="0"/>
                    </a:p>
                    <a:p>
                      <a:pPr marL="132080" indent="-20320" algn="l" rtl="0" eaLnBrk="0">
                        <a:lnSpc>
                          <a:spcPct val="104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2000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周后电池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容量不低于初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始容量的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70%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385571" y="6000750"/>
          <a:ext cx="6788785" cy="3536315"/>
        </p:xfrm>
        <a:graphic>
          <a:graphicData uri="http://schemas.openxmlformats.org/drawingml/2006/table">
            <a:tbl>
              <a:tblPr/>
              <a:tblGrid>
                <a:gridCol w="1584325"/>
                <a:gridCol w="4048125"/>
                <a:gridCol w="1156335"/>
              </a:tblGrid>
              <a:tr h="548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649605" algn="l" rtl="0" eaLnBrk="0">
                        <a:lnSpc>
                          <a:spcPct val="95000"/>
                        </a:lnSpc>
                        <a:spcBef>
                          <a:spcPts val="0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marL="1725930" algn="l" rtl="0" eaLnBrk="0">
                        <a:lnSpc>
                          <a:spcPct val="95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测试方法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77495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合格标准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4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74930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4.1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温度循环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</a:pPr>
                      <a:endParaRPr lang="en-US" altLang="en-US" sz="100" dirty="0"/>
                    </a:p>
                    <a:p>
                      <a:pPr marL="154940" indent="-62230" algn="l" rtl="0" eaLnBrk="0">
                        <a:lnSpc>
                          <a:spcPct val="102000"/>
                        </a:lnSpc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电池充满电后，按照</a:t>
                      </a:r>
                      <a:r>
                        <a:rPr sz="12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下述步骤在强制通风箱中做温度循环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-10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-75</a:t>
                      </a:r>
                      <a:r>
                        <a:rPr sz="120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)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200" dirty="0"/>
                    </a:p>
                    <a:p>
                      <a:pPr marL="76835" algn="l" rtl="0" eaLnBrk="0">
                        <a:lnSpc>
                          <a:spcPct val="95000"/>
                        </a:lnSpc>
                        <a:spcBef>
                          <a:spcPts val="17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步骤</a:t>
                      </a:r>
                      <a:r>
                        <a:rPr sz="12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：电池在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62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℃环境下搁置</a:t>
                      </a:r>
                      <a:r>
                        <a:rPr sz="12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小时。</a:t>
                      </a:r>
                      <a:endParaRPr lang="en-US" altLang="en-US" sz="1200" dirty="0"/>
                    </a:p>
                    <a:p>
                      <a:pPr marL="76835" algn="l" rtl="0" eaLnBrk="0">
                        <a:lnSpc>
                          <a:spcPct val="105000"/>
                        </a:lnSpc>
                        <a:spcBef>
                          <a:spcPts val="205"/>
                        </a:spcBef>
                      </a:pP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步骤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：在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30min</a:t>
                      </a:r>
                      <a:r>
                        <a:rPr sz="12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内将温度降低到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4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 保持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步骤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：在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30min</a:t>
                      </a:r>
                      <a:r>
                        <a:rPr sz="1200" kern="0" spc="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内将温度降低到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-10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4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 保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持</a:t>
                      </a:r>
                      <a:r>
                        <a:rPr sz="1200" kern="0" spc="-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小时。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步骤</a:t>
                      </a:r>
                      <a:r>
                        <a:rPr sz="1200" kern="0" spc="-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：在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30min</a:t>
                      </a:r>
                      <a:r>
                        <a:rPr sz="1200" kern="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内将温度升高到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20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℃±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℃</a:t>
                      </a:r>
                      <a:r>
                        <a:rPr sz="1200" kern="0" spc="-4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,</a:t>
                      </a:r>
                      <a:r>
                        <a:rPr sz="1200" kern="0" spc="3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保持至少</a:t>
                      </a:r>
                      <a:r>
                        <a:rPr sz="1200" kern="0" spc="-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2  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小时。</a:t>
                      </a:r>
                      <a:endParaRPr lang="en-US" altLang="en-US" sz="1200" dirty="0"/>
                    </a:p>
                    <a:p>
                      <a:pPr marL="76835" algn="l" rtl="0" eaLnBrk="0">
                        <a:lnSpc>
                          <a:spcPct val="95000"/>
                        </a:lnSpc>
                        <a:spcBef>
                          <a:spcPts val="18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步骤</a:t>
                      </a:r>
                      <a:r>
                        <a:rPr sz="1200" kern="0" spc="-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：重复上述步骤</a:t>
                      </a:r>
                      <a:r>
                        <a:rPr sz="1200" kern="0" spc="-2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个循环。</a:t>
                      </a:r>
                      <a:endParaRPr lang="en-US" altLang="en-US" sz="1200" dirty="0"/>
                    </a:p>
                    <a:p>
                      <a:pPr marL="76835" algn="l" rtl="0" eaLnBrk="0">
                        <a:lnSpc>
                          <a:spcPct val="93000"/>
                        </a:lnSpc>
                        <a:spcBef>
                          <a:spcPts val="200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步骤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6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：第</a:t>
                      </a:r>
                      <a:r>
                        <a:rPr sz="1200" kern="0" spc="-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次循环后，储存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7</a:t>
                      </a:r>
                      <a:r>
                        <a:rPr sz="12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天。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39000"/>
                        </a:lnSpc>
                      </a:pPr>
                      <a:endParaRPr lang="en-US" altLang="en-US" sz="1000" dirty="0"/>
                    </a:p>
                    <a:p>
                      <a:pPr marL="355600" algn="l" rtl="0" eaLnBrk="0">
                        <a:lnSpc>
                          <a:spcPct val="83000"/>
                        </a:lnSpc>
                        <a:spcBef>
                          <a:spcPts val="5"/>
                        </a:spcBef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不漏液</a:t>
                      </a:r>
                      <a:endParaRPr lang="en-US" altLang="en-US" sz="1200" dirty="0"/>
                    </a:p>
                    <a:p>
                      <a:pPr marL="355600" algn="l" rtl="0" eaLnBrk="0">
                        <a:lnSpc>
                          <a:spcPts val="312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不起火</a:t>
                      </a:r>
                      <a:endParaRPr lang="en-US" altLang="en-US" sz="1200" dirty="0"/>
                    </a:p>
                    <a:p>
                      <a:pPr marL="355600" algn="l" rtl="0" eaLnBrk="0">
                        <a:lnSpc>
                          <a:spcPts val="312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不爆炸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82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marL="74930" algn="l" rtl="0" eaLnBrk="0">
                        <a:lnSpc>
                          <a:spcPct val="95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4.2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振动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9000"/>
                        </a:lnSpc>
                      </a:pPr>
                      <a:endParaRPr lang="en-US" altLang="en-US" sz="100" dirty="0"/>
                    </a:p>
                    <a:p>
                      <a:pPr marL="74295" indent="18415" algn="l" rtl="0" eaLnBrk="0">
                        <a:lnSpc>
                          <a:spcPct val="106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电池充满电后，确认电池电压为满电状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态，然后将电池固定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在振动台上，施加振幅为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0.76mm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的简谐振动，总得最大偏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移为</a:t>
                      </a:r>
                      <a:r>
                        <a:rPr sz="1200" kern="0" spc="-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1.52mm</a:t>
                      </a:r>
                      <a:r>
                        <a:rPr sz="120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。电池以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1H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z</a:t>
                      </a:r>
                      <a:r>
                        <a:rPr sz="12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的速率，在频率</a:t>
                      </a:r>
                      <a:r>
                        <a:rPr sz="1200" kern="0" spc="-2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10HZ-55HZ-10HZ   </a:t>
                      </a:r>
                      <a:r>
                        <a:rPr sz="12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间往复振动，总时间为</a:t>
                      </a:r>
                      <a:r>
                        <a:rPr sz="1200" kern="0" spc="-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90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±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5min</a:t>
                      </a:r>
                      <a:r>
                        <a:rPr sz="120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。电池在三个垂直的安装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位置（振动方向上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），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分别振动一次。测试完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成后，搁置</a:t>
                      </a:r>
                      <a:r>
                        <a:rPr sz="1200" kern="0" spc="-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1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libri" panose="020F0502020204030204"/>
                          <a:ea typeface="Calibri" panose="020F0502020204030204"/>
                          <a:cs typeface="Calibri" panose="020F0502020204030204"/>
                        </a:rPr>
                        <a:t>   </a:t>
                      </a: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小时。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55600" algn="l" rtl="0" eaLnBrk="0">
                        <a:lnSpc>
                          <a:spcPct val="8300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不漏液</a:t>
                      </a:r>
                      <a:endParaRPr lang="en-US" altLang="en-US" sz="1200" dirty="0"/>
                    </a:p>
                    <a:p>
                      <a:pPr marL="355600" algn="l" rtl="0" eaLnBrk="0">
                        <a:lnSpc>
                          <a:spcPts val="312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不起火</a:t>
                      </a:r>
                      <a:endParaRPr lang="en-US" altLang="en-US" sz="1200" dirty="0"/>
                    </a:p>
                    <a:p>
                      <a:pPr marL="355600" algn="l" rtl="0" eaLnBrk="0">
                        <a:lnSpc>
                          <a:spcPts val="3120"/>
                        </a:lnSpc>
                      </a:pPr>
                      <a:r>
                        <a:rPr sz="12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不爆炸</a:t>
                      </a:r>
                      <a:endParaRPr lang="en-US" altLang="en-US" sz="12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" name="textbox 58"/>
          <p:cNvSpPr/>
          <p:nvPr/>
        </p:nvSpPr>
        <p:spPr>
          <a:xfrm>
            <a:off x="715859" y="5688951"/>
            <a:ext cx="3411854" cy="255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lang="zh-CN" sz="1500" kern="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五</a:t>
            </a:r>
            <a:r>
              <a:rPr lang="en-US" altLang="zh-CN" sz="1500" kern="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环境适应性 </a:t>
            </a:r>
            <a:endParaRPr lang="en-US" altLang="en-US" sz="1500" dirty="0"/>
          </a:p>
        </p:txBody>
      </p:sp>
      <p:sp>
        <p:nvSpPr>
          <p:cNvPr id="60" name="textbox 60"/>
          <p:cNvSpPr/>
          <p:nvPr/>
        </p:nvSpPr>
        <p:spPr>
          <a:xfrm>
            <a:off x="721360" y="542290"/>
            <a:ext cx="3405505" cy="2559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810"/>
              </a:lnSpc>
            </a:pPr>
            <a:r>
              <a:rPr lang="zh-CN" sz="15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Calibri" panose="020F0502020204030204"/>
              </a:rPr>
              <a:t>四</a:t>
            </a:r>
            <a:r>
              <a:rPr sz="1500" kern="0" spc="-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1500" kern="0" spc="-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.</a:t>
            </a:r>
            <a:r>
              <a:rPr sz="1500" kern="0" spc="-4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电池组性能 </a:t>
            </a:r>
            <a:endParaRPr lang="en-US" altLang="en-US" sz="1500" dirty="0"/>
          </a:p>
        </p:txBody>
      </p:sp>
      <p:sp>
        <p:nvSpPr>
          <p:cNvPr id="62" name="textbox 62"/>
          <p:cNvSpPr/>
          <p:nvPr/>
        </p:nvSpPr>
        <p:spPr>
          <a:xfrm>
            <a:off x="3740492" y="9808133"/>
            <a:ext cx="80644" cy="1263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4"/>
          <p:cNvSpPr/>
          <p:nvPr/>
        </p:nvSpPr>
        <p:spPr>
          <a:xfrm>
            <a:off x="582930" y="744220"/>
            <a:ext cx="6222365" cy="720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318770" algn="l" rtl="0" eaLnBrk="0">
              <a:lnSpc>
                <a:spcPct val="103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</a:rPr>
              <a:t>长按“ENTER”键3秒后，本机进入设定模式。按“上”键或“下”键选择设置程序。然后按“ENTER”键确认选择或按ESC键退出。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8</a:t>
            </a: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、保质期及产品责任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Warranty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Period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＆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Product</a:t>
            </a:r>
            <a:r>
              <a:rPr sz="1200" kern="0" spc="1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Liability</a:t>
            </a:r>
            <a:endParaRPr sz="12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2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2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endParaRPr lang="en-US" altLang="en-US" sz="1500" kern="0" spc="0" dirty="0">
              <a:solidFill>
                <a:srgbClr val="000000">
                  <a:alpha val="100000"/>
                </a:srgbClr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318770" algn="l" rtl="0" eaLnBrk="0">
              <a:lnSpc>
                <a:spcPct val="83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en-US" sz="1200" dirty="0"/>
          </a:p>
          <a:p>
            <a:pPr algn="l" rtl="0" eaLnBrk="0">
              <a:lnSpc>
                <a:spcPct val="158000"/>
              </a:lnSpc>
            </a:pPr>
            <a:endParaRPr lang="en-US" altLang="en-US" sz="1000" dirty="0"/>
          </a:p>
          <a:p>
            <a:pPr marL="15240" algn="l" rtl="0" eaLnBrk="0">
              <a:lnSpc>
                <a:spcPct val="99000"/>
              </a:lnSpc>
              <a:spcBef>
                <a:spcPts val="455"/>
              </a:spcBef>
            </a:pPr>
            <a:endParaRPr lang="en-US" altLang="en-US" sz="1200" dirty="0"/>
          </a:p>
        </p:txBody>
      </p:sp>
      <p:sp>
        <p:nvSpPr>
          <p:cNvPr id="76" name="textbox 76"/>
          <p:cNvSpPr/>
          <p:nvPr/>
        </p:nvSpPr>
        <p:spPr>
          <a:xfrm>
            <a:off x="3743807" y="9807333"/>
            <a:ext cx="77469" cy="1276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endParaRPr lang="en-US" altLang="en-US" sz="900" dirty="0"/>
          </a:p>
        </p:txBody>
      </p:sp>
      <p:sp>
        <p:nvSpPr>
          <p:cNvPr id="73" name="文本框 72"/>
          <p:cNvSpPr txBox="1"/>
          <p:nvPr/>
        </p:nvSpPr>
        <p:spPr>
          <a:xfrm>
            <a:off x="582930" y="415925"/>
            <a:ext cx="47110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>
              <a:lnSpc>
                <a:spcPct val="86000"/>
              </a:lnSpc>
            </a:pPr>
            <a:r>
              <a:rPr lang="en-US" altLang="zh-CN" sz="1400" kern="0" spc="-10" dirty="0">
                <a:solidFill>
                  <a:srgbClr val="000000">
                    <a:alpha val="100000"/>
                  </a:srgbClr>
                </a:solidFill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1400" kern="0" spc="-10" dirty="0">
                <a:solidFill>
                  <a:srgbClr val="000000">
                    <a:alpha val="100000"/>
                  </a:srgbClr>
                </a:solidFill>
                <a:ea typeface="宋体" panose="02010600030101010101" pitchFamily="2" charset="-122"/>
                <a:sym typeface="+mn-ea"/>
              </a:rPr>
              <a:t>六</a:t>
            </a:r>
            <a:r>
              <a:rPr lang="en-US" altLang="zh-CN" sz="1400" kern="0" spc="-10" dirty="0">
                <a:solidFill>
                  <a:srgbClr val="000000">
                    <a:alpha val="100000"/>
                  </a:srgbClr>
                </a:solidFill>
                <a:ea typeface="宋体" panose="02010600030101010101" pitchFamily="2" charset="-122"/>
                <a:sym typeface="+mn-ea"/>
              </a:rPr>
              <a:t>. 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sym typeface="+mn-ea"/>
              </a:rPr>
              <a:t>液晶显示器设置</a:t>
            </a:r>
            <a:r>
              <a:rPr lang="en-US" sz="1400" kern="0" spc="-10" dirty="0">
                <a:solidFill>
                  <a:srgbClr val="000000">
                    <a:alpha val="100000"/>
                  </a:srgbClr>
                </a:solidFill>
                <a:sym typeface="+mn-ea"/>
              </a:rPr>
              <a:t> </a:t>
            </a:r>
            <a:endParaRPr lang="zh-CN" altLang="en-US" sz="1400"/>
          </a:p>
        </p:txBody>
      </p:sp>
      <p:sp>
        <p:nvSpPr>
          <p:cNvPr id="75" name="文本框 74"/>
          <p:cNvSpPr txBox="1"/>
          <p:nvPr/>
        </p:nvSpPr>
        <p:spPr>
          <a:xfrm>
            <a:off x="846773" y="1313180"/>
            <a:ext cx="508000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1200" b="0">
                <a:ea typeface="宋体" panose="02010600030101010101" pitchFamily="2" charset="-122"/>
              </a:rPr>
              <a:t>设置程序</a:t>
            </a:r>
            <a:r>
              <a:rPr lang="en-US" sz="1200" b="0">
                <a:latin typeface="Times New Roman" panose="02020603050405020304" charset="0"/>
              </a:rPr>
              <a:t>:</a:t>
            </a:r>
            <a:r>
              <a:rPr lang="en-US" sz="1050" b="0">
                <a:latin typeface="Times New Roman" panose="02020603050405020304" charset="0"/>
              </a:rPr>
              <a:t> </a:t>
            </a:r>
            <a:endParaRPr lang="zh-CN" altLang="en-US"/>
          </a:p>
        </p:txBody>
      </p:sp>
      <p:graphicFrame>
        <p:nvGraphicFramePr>
          <p:cNvPr id="77" name="表格 76"/>
          <p:cNvGraphicFramePr/>
          <p:nvPr/>
        </p:nvGraphicFramePr>
        <p:xfrm>
          <a:off x="846773" y="1588770"/>
          <a:ext cx="5668963" cy="7239000"/>
        </p:xfrm>
        <a:graphic>
          <a:graphicData uri="http://schemas.openxmlformats.org/drawingml/2006/table">
            <a:tbl>
              <a:tblPr/>
              <a:tblGrid>
                <a:gridCol w="523875"/>
                <a:gridCol w="1601788"/>
                <a:gridCol w="1296987"/>
                <a:gridCol w="2246313"/>
              </a:tblGrid>
              <a:tr h="2032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选项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描述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可选这项</a:t>
                      </a:r>
                      <a:endParaRPr lang="en-US" altLang="en-US" sz="12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8260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00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退出设置模式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退出【默认】              一键恢复设置选项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      01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输出源优先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: </a:t>
                      </a: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设置负载供电源优先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市电优先【默认】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市电将会优先对负载供电太阳能和电池将会对负载供电，仅当市电不可用时。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太阳能优先【默认】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太阳能优先提供负载供电如果太阳能不能有效提供所接的所有负载，电池将会同时提供负载供电。市电只在下列条件之一情况下给负载供电。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-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太阳能不可用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-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电池电压低于12项中设置电池低压报警点。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SBU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优先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太阳能优先为负载供电如果太阳能不能有效提供所有连接的负载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,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电池将会同时为负载供电。市电为负载供电只在电池电压低于12项中设置的电池低压报警点。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5200">
                <a:tc row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  02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市电与太阳能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最大充电电流设置总电流等于市电充电电流与太阳能充电电流之和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06680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8" name="图片 77"/>
          <p:cNvPicPr/>
          <p:nvPr/>
        </p:nvPicPr>
        <p:blipFill>
          <a:blip r:embed="rId1"/>
          <a:stretch>
            <a:fillRect/>
          </a:stretch>
        </p:blipFill>
        <p:spPr>
          <a:xfrm>
            <a:off x="4201160" y="1891030"/>
            <a:ext cx="579120" cy="276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" name="图片 78"/>
          <p:cNvPicPr/>
          <p:nvPr/>
        </p:nvPicPr>
        <p:blipFill>
          <a:blip r:embed="rId2"/>
          <a:stretch>
            <a:fillRect/>
          </a:stretch>
        </p:blipFill>
        <p:spPr>
          <a:xfrm>
            <a:off x="3365817" y="2348230"/>
            <a:ext cx="609600" cy="182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" name="图片 79"/>
          <p:cNvPicPr/>
          <p:nvPr/>
        </p:nvPicPr>
        <p:blipFill>
          <a:blip r:embed="rId3"/>
          <a:stretch>
            <a:fillRect/>
          </a:stretch>
        </p:blipFill>
        <p:spPr>
          <a:xfrm>
            <a:off x="3134677" y="2868930"/>
            <a:ext cx="93726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" name="图片 80"/>
          <p:cNvPicPr/>
          <p:nvPr/>
        </p:nvPicPr>
        <p:blipFill>
          <a:blip r:embed="rId4"/>
          <a:stretch>
            <a:fillRect/>
          </a:stretch>
        </p:blipFill>
        <p:spPr>
          <a:xfrm>
            <a:off x="3264217" y="3940810"/>
            <a:ext cx="807720" cy="289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" name="图片 81"/>
          <p:cNvPicPr/>
          <p:nvPr/>
        </p:nvPicPr>
        <p:blipFill>
          <a:blip r:embed="rId5"/>
          <a:stretch>
            <a:fillRect/>
          </a:stretch>
        </p:blipFill>
        <p:spPr>
          <a:xfrm>
            <a:off x="3264217" y="5162550"/>
            <a:ext cx="807720" cy="33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" name="图片 82"/>
          <p:cNvPicPr/>
          <p:nvPr/>
        </p:nvPicPr>
        <p:blipFill>
          <a:blip r:embed="rId6"/>
          <a:stretch>
            <a:fillRect/>
          </a:stretch>
        </p:blipFill>
        <p:spPr>
          <a:xfrm>
            <a:off x="3264217" y="7040245"/>
            <a:ext cx="2773680" cy="769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" name="图片 83"/>
          <p:cNvPicPr/>
          <p:nvPr/>
        </p:nvPicPr>
        <p:blipFill>
          <a:blip r:embed="rId6"/>
          <a:stretch>
            <a:fillRect/>
          </a:stretch>
        </p:blipFill>
        <p:spPr>
          <a:xfrm>
            <a:off x="3264217" y="6156325"/>
            <a:ext cx="2773680" cy="769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图片 84"/>
          <p:cNvPicPr/>
          <p:nvPr/>
        </p:nvPicPr>
        <p:blipFill>
          <a:blip r:embed="rId7"/>
          <a:stretch>
            <a:fillRect/>
          </a:stretch>
        </p:blipFill>
        <p:spPr>
          <a:xfrm>
            <a:off x="3264217" y="7809865"/>
            <a:ext cx="2788920" cy="739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" name="图片 8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86405" y="7809865"/>
            <a:ext cx="278130" cy="922020"/>
          </a:xfrm>
          <a:prstGeom prst="rect">
            <a:avLst/>
          </a:prstGeom>
        </p:spPr>
      </p:pic>
      <p:pic>
        <p:nvPicPr>
          <p:cNvPr id="87" name="图片 8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52820" y="7626985"/>
            <a:ext cx="40513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843598" y="598805"/>
          <a:ext cx="5668963" cy="7404100"/>
        </p:xfrm>
        <a:graphic>
          <a:graphicData uri="http://schemas.openxmlformats.org/drawingml/2006/table">
            <a:tbl>
              <a:tblPr/>
              <a:tblGrid>
                <a:gridCol w="523875"/>
                <a:gridCol w="1601788"/>
                <a:gridCol w="1652587"/>
                <a:gridCol w="1890713"/>
              </a:tblGrid>
              <a:tr h="8382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03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交流输入电压范围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宽范围应用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如果选择此项，可接受的交流电压输入范围在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90-280VAC.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UPS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如果选择此项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,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可接受的交流电压输入范围在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170-280VAC.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  0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电池类型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AGM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液态电池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用户定义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如果选择“自定义”，可以在程序26、27、29中设置电池充电电压和低直流截止电压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用户定义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当太阳能存在时，设置此项为LIB，锂电池将被激活3秒。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0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过载时自动重启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不启动【默认】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重启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0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过温时自动重启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不重启【默认】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重启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0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输出频率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50Hz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60Hz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输出电压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3179762" y="951865"/>
            <a:ext cx="998220" cy="320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33102" y="1736725"/>
            <a:ext cx="944880" cy="297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3210242" y="2402205"/>
            <a:ext cx="96774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255962" y="3075305"/>
            <a:ext cx="92202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3233102" y="3843655"/>
            <a:ext cx="9525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3179762" y="4618355"/>
            <a:ext cx="9525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/>
        </p:nvPicPr>
        <p:blipFill>
          <a:blip r:embed="rId7"/>
          <a:stretch>
            <a:fillRect/>
          </a:stretch>
        </p:blipFill>
        <p:spPr>
          <a:xfrm>
            <a:off x="4746943" y="4613275"/>
            <a:ext cx="1043940" cy="358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3156902" y="5464175"/>
            <a:ext cx="975360" cy="32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/>
          <p:nvPr/>
        </p:nvPicPr>
        <p:blipFill>
          <a:blip r:embed="rId9"/>
          <a:stretch>
            <a:fillRect/>
          </a:stretch>
        </p:blipFill>
        <p:spPr>
          <a:xfrm>
            <a:off x="4777423" y="5464175"/>
            <a:ext cx="1013460" cy="365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/>
          <p:nvPr/>
        </p:nvPicPr>
        <p:blipFill>
          <a:blip r:embed="rId10"/>
          <a:stretch>
            <a:fillRect/>
          </a:stretch>
        </p:blipFill>
        <p:spPr>
          <a:xfrm>
            <a:off x="3202622" y="6332855"/>
            <a:ext cx="97536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/>
          <p:nvPr/>
        </p:nvPicPr>
        <p:blipFill>
          <a:blip r:embed="rId11"/>
          <a:stretch>
            <a:fillRect/>
          </a:stretch>
        </p:blipFill>
        <p:spPr>
          <a:xfrm>
            <a:off x="4777423" y="6322695"/>
            <a:ext cx="104394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/>
          <p:nvPr/>
        </p:nvPicPr>
        <p:blipFill>
          <a:blip r:embed="rId12"/>
          <a:stretch>
            <a:fillRect/>
          </a:stretch>
        </p:blipFill>
        <p:spPr>
          <a:xfrm>
            <a:off x="3210242" y="7107555"/>
            <a:ext cx="2720340" cy="754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867" name="图片 107374286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71403" y="2280285"/>
            <a:ext cx="1305560" cy="426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/>
        </p:nvGraphicFramePr>
        <p:xfrm>
          <a:off x="945198" y="596265"/>
          <a:ext cx="5668963" cy="8001000"/>
        </p:xfrm>
        <a:graphic>
          <a:graphicData uri="http://schemas.openxmlformats.org/drawingml/2006/table">
            <a:tbl>
              <a:tblPr/>
              <a:tblGrid>
                <a:gridCol w="523875"/>
                <a:gridCol w="1601788"/>
                <a:gridCol w="3543300"/>
              </a:tblGrid>
              <a:tr h="26162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11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最大市电充电电流。注:如果程序02中的设定值小于程序11中的设定值，逆变器将程序02中的充电电流应用于公用充电器。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58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12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在程序01中选择“SBU优先”或“太阳能优先”时，将电压点设置回市电模式。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  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在程序或“太阳能优先”时，将01中选择“SBU优先”电压点设置回电池模式。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452178" y="1764665"/>
            <a:ext cx="2842260" cy="12039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75672" y="761365"/>
            <a:ext cx="2819400" cy="8839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52812" y="3453765"/>
            <a:ext cx="2834640" cy="2575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60432" y="6654165"/>
            <a:ext cx="2827020" cy="1737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570865" y="638175"/>
          <a:ext cx="6417945" cy="8398510"/>
        </p:xfrm>
        <a:graphic>
          <a:graphicData uri="http://schemas.openxmlformats.org/drawingml/2006/table">
            <a:tbl>
              <a:tblPr/>
              <a:tblGrid>
                <a:gridCol w="593090"/>
                <a:gridCol w="1813560"/>
                <a:gridCol w="1870710"/>
                <a:gridCol w="2140585"/>
              </a:tblGrid>
              <a:tr h="2159635"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   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7350"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     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充电优先：可设置充电优先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如果该逆变器/市电工作模式，待机或故障模式，充电可以编程如下: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1004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太阳能优先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太阳能将会优先给电池充电当太阳能不存在时市电才充电。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756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太阳能和市电【默认】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太阳能和市电将会同时给电池充电。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03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仅太阳能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太阳能将是唯一充电器源，无论是否实用。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0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当逆变器工作在电池模式或省电模式时，只有太阳能可以为电池充电。如果有足够的太阳能可以给电池充电。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报警控制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报警开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【默认】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报警关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0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 </a:t>
                      </a:r>
                      <a:endParaRPr 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cs typeface="Tahoma" panose="020B0604030504040204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1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自动跳回默认显示</a:t>
                      </a: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跳回默认显示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【默认】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如果选择，无论用户怎样翻屏，总是会自动回到默认显示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,(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输入电压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/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输出电压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)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在没有调节屏显示按键1分钟后。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0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 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endParaRPr lang="en-US" altLang="en-US" sz="1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保持在最后一次操作显示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如果选择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, 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显示屏会保持用户操作的最后一次的显示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01390" y="685165"/>
            <a:ext cx="291274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717" y="3448050"/>
            <a:ext cx="1211580" cy="4495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3200717" y="4463415"/>
            <a:ext cx="1211580" cy="426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5"/>
          <a:stretch>
            <a:fillRect/>
          </a:stretch>
        </p:blipFill>
        <p:spPr>
          <a:xfrm>
            <a:off x="3238817" y="5334000"/>
            <a:ext cx="1211580" cy="4038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6"/>
          <a:stretch>
            <a:fillRect/>
          </a:stretch>
        </p:blipFill>
        <p:spPr>
          <a:xfrm>
            <a:off x="3292157" y="6873875"/>
            <a:ext cx="86106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/>
          <p:nvPr/>
        </p:nvPicPr>
        <p:blipFill>
          <a:blip r:embed="rId7"/>
          <a:stretch>
            <a:fillRect/>
          </a:stretch>
        </p:blipFill>
        <p:spPr>
          <a:xfrm>
            <a:off x="5281613" y="6950075"/>
            <a:ext cx="86106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/>
          <p:nvPr/>
        </p:nvPicPr>
        <p:blipFill>
          <a:blip r:embed="rId8"/>
          <a:stretch>
            <a:fillRect/>
          </a:stretch>
        </p:blipFill>
        <p:spPr>
          <a:xfrm>
            <a:off x="3200717" y="7704455"/>
            <a:ext cx="952500" cy="33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/>
          <p:nvPr/>
        </p:nvPicPr>
        <p:blipFill>
          <a:blip r:embed="rId8"/>
          <a:stretch>
            <a:fillRect/>
          </a:stretch>
        </p:blipFill>
        <p:spPr>
          <a:xfrm>
            <a:off x="3238817" y="8565515"/>
            <a:ext cx="952500" cy="33528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/>
          <p:cNvCxnSpPr/>
          <p:nvPr/>
        </p:nvCxnSpPr>
        <p:spPr>
          <a:xfrm>
            <a:off x="541020" y="6560185"/>
            <a:ext cx="2459355" cy="20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073742892" name="图片 107374289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470910" y="1304925"/>
            <a:ext cx="2943860" cy="14198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491*534"/>
  <p:tag name="TABLE_ENDDRAG_RECT" val="53*253*491*534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TABLE_ENDDRAG_ORIGIN_RECT" val="446*704"/>
  <p:tag name="TABLE_ENDDRAG_RECT" val="74*53*446*704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TABLE_ENDDRAG_ORIGIN_RECT" val="514*495"/>
  <p:tag name="TABLE_ENDDRAG_RECT" val="43*178*514*495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commondata" val="eyJoZGlkIjoiYThiYWU5MGFmMmU1MDhlYWQ5YjVmN2JlM2M3MWJiZmI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TABLE_ENDDRAG_ORIGIN_RECT" val="505*716"/>
  <p:tag name="TABLE_ENDDRAG_RECT" val="36*106*505*716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TABLE_ENDDRAG_ORIGIN_RECT" val="472*666"/>
  <p:tag name="TABLE_ENDDRAG_RECT" val="64*18*472*666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10668</Words>
  <Application>WPS 演示</Application>
  <PresentationFormat/>
  <Paragraphs>1391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Calibri</vt:lpstr>
      <vt:lpstr>Arial</vt:lpstr>
      <vt:lpstr>Times New Roman</vt:lpstr>
      <vt:lpstr>Tahoma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河南乾坤太阳能</dc:title>
  <dc:creator>Administrator</dc:creator>
  <cp:lastModifiedBy>乾坤太阳能18937355076</cp:lastModifiedBy>
  <cp:revision>2</cp:revision>
  <dcterms:created xsi:type="dcterms:W3CDTF">2023-12-15T03:28:00Z</dcterms:created>
  <dcterms:modified xsi:type="dcterms:W3CDTF">2024-05-13T02:32:45Z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2023-12-15T17:31:05Z</vt:filetime>
  </property>
  <property fmtid="{D5CDD505-2E9C-101B-9397-08002B2CF9AE}" pid="4" name="ICV">
    <vt:lpwstr>45E5E70A4AA149488E7E3CDEF3DCA848_12</vt:lpwstr>
  </property>
  <property fmtid="{D5CDD505-2E9C-101B-9397-08002B2CF9AE}" pid="5" name="KSOProductBuildVer">
    <vt:lpwstr>2052-12.1.0.16910</vt:lpwstr>
  </property>
</Properties>
</file>